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81" r:id="rId4"/>
    <p:sldId id="259" r:id="rId5"/>
    <p:sldId id="260" r:id="rId6"/>
    <p:sldId id="261" r:id="rId7"/>
    <p:sldId id="262" r:id="rId8"/>
    <p:sldId id="282" r:id="rId9"/>
    <p:sldId id="275" r:id="rId10"/>
    <p:sldId id="283" r:id="rId11"/>
    <p:sldId id="280" r:id="rId12"/>
  </p:sldIdLst>
  <p:sldSz cx="18288000" cy="10287000"/>
  <p:notesSz cx="6858000" cy="9144000"/>
  <p:embeddedFontLst>
    <p:embeddedFont>
      <p:font typeface="Be Vietnam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mbria" panose="02040503050406030204" pitchFamily="18" charset="0"/>
      <p:regular r:id="rId19"/>
      <p:bold r:id="rId20"/>
      <p:italic r:id="rId21"/>
      <p:boldItalic r:id="rId22"/>
    </p:embeddedFont>
    <p:embeddedFont>
      <p:font typeface="IBM Plex Sans" panose="020B0503050203000203" pitchFamily="34" charset="0"/>
      <p:regular r:id="rId23"/>
      <p:bold r:id="rId24"/>
      <p:italic r:id="rId25"/>
      <p:boldItalic r:id="rId26"/>
    </p:embeddedFont>
    <p:embeddedFont>
      <p:font typeface="Times Neue Roman" panose="020B0604020202020204" charset="0"/>
      <p:regular r:id="rId27"/>
    </p:embeddedFont>
    <p:embeddedFont>
      <p:font typeface="Times Neue Roman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22" autoAdjust="0"/>
  </p:normalViewPr>
  <p:slideViewPr>
    <p:cSldViewPr>
      <p:cViewPr varScale="1">
        <p:scale>
          <a:sx n="57" d="100"/>
          <a:sy n="57" d="100"/>
        </p:scale>
        <p:origin x="341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3T16:53:06.15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D8272F-CBFE-471E-9318-201BC4D1838E}" type="datetimeFigureOut">
              <a:rPr lang="en-IN" smtClean="0"/>
              <a:t>13-10-2023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5CD62-A959-43A1-A797-0162C04244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5686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2700000">
            <a:off x="3651913" y="2273998"/>
            <a:ext cx="16909587" cy="611819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35776" y="1114425"/>
            <a:ext cx="10515033" cy="1310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 dirty="0">
                <a:solidFill>
                  <a:srgbClr val="F8F8F8"/>
                </a:solidFill>
                <a:latin typeface="Times Neue Roman Bold"/>
              </a:rPr>
              <a:t>ELITE RENTALS</a:t>
            </a:r>
          </a:p>
          <a:p>
            <a:pPr>
              <a:lnSpc>
                <a:spcPts val="5150"/>
              </a:lnSpc>
            </a:pPr>
            <a:endParaRPr lang="en-US" sz="4000" dirty="0">
              <a:solidFill>
                <a:srgbClr val="F8F8F8"/>
              </a:solidFill>
              <a:latin typeface="Times Neue Roma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877800" y="5355956"/>
            <a:ext cx="6631941" cy="549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8F8F8"/>
                </a:solidFill>
                <a:latin typeface="Times Neue Roman"/>
              </a:rPr>
              <a:t>TEAM MEMBERS: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8F8F8"/>
                </a:solidFill>
                <a:latin typeface="Times Neue Roman"/>
              </a:rPr>
              <a:t>1. K.GOPI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8F8F8"/>
                </a:solidFill>
                <a:latin typeface="Times Neue Roman"/>
              </a:rPr>
              <a:t>2. M.VEERANJANEYULU 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8F8F8"/>
                </a:solidFill>
                <a:latin typeface="Times Neue Roman"/>
              </a:rPr>
              <a:t>3. P. JHANSI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8F8F8"/>
                </a:solidFill>
                <a:latin typeface="Times Neue Roman"/>
              </a:rPr>
              <a:t>4. I.ANUSHA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8F8F8"/>
                </a:solidFill>
                <a:latin typeface="Times Neue Roman"/>
              </a:rPr>
              <a:t>5. CH.ARVIND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8F8F8"/>
                </a:solidFill>
                <a:latin typeface="Times Neue Roman"/>
              </a:rPr>
              <a:t>6. P.BHARGAV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F8F8F8"/>
                </a:solidFill>
                <a:latin typeface="Times Neue Roman"/>
              </a:rPr>
              <a:t>7.ANILA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F8F8F8"/>
              </a:solidFill>
              <a:latin typeface="Times Neue Roman"/>
            </a:endParaRPr>
          </a:p>
        </p:txBody>
      </p:sp>
      <p:pic>
        <p:nvPicPr>
          <p:cNvPr id="1026" name="Picture 2" descr="Car Rental Mobile App Development: Features &amp; Types">
            <a:extLst>
              <a:ext uri="{FF2B5EF4-FFF2-40B4-BE49-F238E27FC236}">
                <a16:creationId xmlns:a16="http://schemas.microsoft.com/office/drawing/2014/main" id="{DDD9A16D-FF02-BF60-D086-E2BE3B34A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2" y="3009900"/>
            <a:ext cx="4437149" cy="292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B75ED71-F91A-962D-888F-8FF44D6AC1F5}"/>
                  </a:ext>
                </a:extLst>
              </p14:cNvPr>
              <p14:cNvContentPartPr/>
              <p14:nvPr/>
            </p14:nvContentPartPr>
            <p14:xfrm>
              <a:off x="231835" y="524042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B75ED71-F91A-962D-888F-8FF44D6AC1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9195" y="4862783"/>
                <a:ext cx="126000" cy="756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FFFFA629-0E5F-44D6-4AE0-8F9B35FFAC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8597" y="5964141"/>
            <a:ext cx="4261404" cy="29786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A24BD1-F9D9-56F1-4593-C7FA88D04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C9A7D1-B48D-EF10-CF4C-D90B0AEABF31}"/>
              </a:ext>
            </a:extLst>
          </p:cNvPr>
          <p:cNvSpPr txBox="1"/>
          <p:nvPr/>
        </p:nvSpPr>
        <p:spPr>
          <a:xfrm>
            <a:off x="2324100" y="4000500"/>
            <a:ext cx="14554200" cy="2711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5875" algn="just">
              <a:lnSpc>
                <a:spcPct val="115000"/>
              </a:lnSpc>
              <a:spcAft>
                <a:spcPts val="35"/>
              </a:spcAft>
            </a:pPr>
            <a:r>
              <a:rPr lang="en-US" sz="3000" dirty="0">
                <a:solidFill>
                  <a:schemeClr val="bg1"/>
                </a:solidFill>
                <a:latin typeface="Times Neue Roman" panose="020B0604020202020204" charset="0"/>
                <a:ea typeface="Calibri" panose="020F0502020204030204" pitchFamily="34" charset="0"/>
              </a:rPr>
              <a:t>THIS CLASS HAS THE MAIN METHOD WHERE WE INVOKE THE SIGNIN() AND SIGNUP() METHODS ACCORDING TO THE USERS INPUT.</a:t>
            </a:r>
          </a:p>
          <a:p>
            <a:pPr marR="15875" algn="just">
              <a:lnSpc>
                <a:spcPct val="115000"/>
              </a:lnSpc>
              <a:spcAft>
                <a:spcPts val="35"/>
              </a:spcAft>
            </a:pPr>
            <a:r>
              <a:rPr lang="en-US" sz="3000" dirty="0">
                <a:solidFill>
                  <a:schemeClr val="bg1"/>
                </a:solidFill>
                <a:latin typeface="Times Neue Roman" panose="020B0604020202020204" charset="0"/>
                <a:ea typeface="Calibri" panose="020F0502020204030204" pitchFamily="34" charset="0"/>
              </a:rPr>
              <a:t>AFTER THE SUCCESFUL LOGIN WE WILL INVOKE THE VEHICLE METHOD ()</a:t>
            </a:r>
          </a:p>
          <a:p>
            <a:pPr marR="15875" algn="just">
              <a:lnSpc>
                <a:spcPct val="115000"/>
              </a:lnSpc>
              <a:spcAft>
                <a:spcPts val="35"/>
              </a:spcAft>
            </a:pPr>
            <a:r>
              <a:rPr lang="en-US" sz="3000">
                <a:solidFill>
                  <a:schemeClr val="bg1"/>
                </a:solidFill>
                <a:latin typeface="Times Neue Roman" panose="020B0604020202020204" charset="0"/>
                <a:ea typeface="Calibri" panose="020F0502020204030204" pitchFamily="34" charset="0"/>
              </a:rPr>
              <a:t>EITHER IN CLASS CAR OR IN CLASS BIKE THAT’S COMPLETELY UPTO USERS WILL. </a:t>
            </a:r>
            <a:endParaRPr lang="en-IN" sz="3000" dirty="0">
              <a:solidFill>
                <a:schemeClr val="bg1"/>
              </a:solidFill>
              <a:latin typeface="Times Neue Roman" panose="020B0604020202020204" charset="0"/>
              <a:ea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6462AF-8DD6-000B-95CE-B4DCC3FBAB77}"/>
              </a:ext>
            </a:extLst>
          </p:cNvPr>
          <p:cNvSpPr/>
          <p:nvPr/>
        </p:nvSpPr>
        <p:spPr>
          <a:xfrm>
            <a:off x="7467600" y="662859"/>
            <a:ext cx="4419599" cy="12040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Times Neue Roman" panose="020B0604020202020204" charset="0"/>
              </a:rPr>
              <a:t>CLASS ELITE</a:t>
            </a:r>
            <a:endParaRPr lang="en-IN" sz="5000" dirty="0">
              <a:latin typeface="Times Neue Roman" panose="020B060402020202020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DABC04-4CF4-3FC2-4993-831E539EE7DB}"/>
              </a:ext>
            </a:extLst>
          </p:cNvPr>
          <p:cNvSpPr/>
          <p:nvPr/>
        </p:nvSpPr>
        <p:spPr>
          <a:xfrm>
            <a:off x="7972426" y="2518553"/>
            <a:ext cx="3409945" cy="10034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Times Neue Roman" panose="020B0604020202020204" charset="0"/>
              </a:rPr>
              <a:t>MAIN()</a:t>
            </a:r>
            <a:endParaRPr lang="en-IN" sz="5000" dirty="0">
              <a:latin typeface="Times Neue Roman" panose="020B060402020202020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DEDD44-4E78-3827-3625-AB93DCE7A066}"/>
              </a:ext>
            </a:extLst>
          </p:cNvPr>
          <p:cNvCxnSpPr>
            <a:cxnSpLocks/>
          </p:cNvCxnSpPr>
          <p:nvPr/>
        </p:nvCxnSpPr>
        <p:spPr>
          <a:xfrm>
            <a:off x="9601200" y="1866900"/>
            <a:ext cx="0" cy="662859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18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3FB583-7639-1212-B4D7-CD1CE02DE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52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493922" y="3229458"/>
            <a:ext cx="1004586" cy="100458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597098" y="3332633"/>
            <a:ext cx="798234" cy="969983"/>
            <a:chOff x="0" y="0"/>
            <a:chExt cx="812800" cy="987682"/>
          </a:xfrm>
        </p:grpSpPr>
        <p:sp>
          <p:nvSpPr>
            <p:cNvPr id="4" name="Freeform 4"/>
            <p:cNvSpPr/>
            <p:nvPr/>
          </p:nvSpPr>
          <p:spPr>
            <a:xfrm>
              <a:off x="-85238" y="0"/>
              <a:ext cx="983275" cy="987682"/>
            </a:xfrm>
            <a:custGeom>
              <a:avLst/>
              <a:gdLst/>
              <a:ahLst/>
              <a:cxnLst/>
              <a:rect l="l" t="t" r="r" b="b"/>
              <a:pathLst>
                <a:path w="983275" h="987682">
                  <a:moveTo>
                    <a:pt x="491638" y="0"/>
                  </a:moveTo>
                  <a:cubicBezTo>
                    <a:pt x="763517" y="1216"/>
                    <a:pt x="983276" y="221960"/>
                    <a:pt x="983276" y="493841"/>
                  </a:cubicBezTo>
                  <a:cubicBezTo>
                    <a:pt x="983276" y="765723"/>
                    <a:pt x="763517" y="986467"/>
                    <a:pt x="491638" y="987682"/>
                  </a:cubicBezTo>
                  <a:cubicBezTo>
                    <a:pt x="219759" y="986467"/>
                    <a:pt x="0" y="765723"/>
                    <a:pt x="0" y="493841"/>
                  </a:cubicBezTo>
                  <a:cubicBezTo>
                    <a:pt x="0" y="221960"/>
                    <a:pt x="219759" y="1216"/>
                    <a:pt x="491638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1003B"/>
                  </a:solidFill>
                  <a:latin typeface="Times Neue Roman"/>
                </a:rPr>
                <a:t>1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493922" y="4794727"/>
            <a:ext cx="1004586" cy="100458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6597098" y="4897902"/>
            <a:ext cx="798234" cy="969983"/>
            <a:chOff x="0" y="0"/>
            <a:chExt cx="812800" cy="987682"/>
          </a:xfrm>
        </p:grpSpPr>
        <p:sp>
          <p:nvSpPr>
            <p:cNvPr id="8" name="Freeform 8"/>
            <p:cNvSpPr/>
            <p:nvPr/>
          </p:nvSpPr>
          <p:spPr>
            <a:xfrm>
              <a:off x="-85238" y="0"/>
              <a:ext cx="983275" cy="987682"/>
            </a:xfrm>
            <a:custGeom>
              <a:avLst/>
              <a:gdLst/>
              <a:ahLst/>
              <a:cxnLst/>
              <a:rect l="l" t="t" r="r" b="b"/>
              <a:pathLst>
                <a:path w="983275" h="987682">
                  <a:moveTo>
                    <a:pt x="491638" y="0"/>
                  </a:moveTo>
                  <a:cubicBezTo>
                    <a:pt x="763517" y="1216"/>
                    <a:pt x="983276" y="221960"/>
                    <a:pt x="983276" y="493841"/>
                  </a:cubicBezTo>
                  <a:cubicBezTo>
                    <a:pt x="983276" y="765723"/>
                    <a:pt x="763517" y="986467"/>
                    <a:pt x="491638" y="987682"/>
                  </a:cubicBezTo>
                  <a:cubicBezTo>
                    <a:pt x="219759" y="986467"/>
                    <a:pt x="0" y="765723"/>
                    <a:pt x="0" y="493841"/>
                  </a:cubicBezTo>
                  <a:cubicBezTo>
                    <a:pt x="0" y="221960"/>
                    <a:pt x="219759" y="1216"/>
                    <a:pt x="491638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1003B"/>
                  </a:solidFill>
                  <a:latin typeface="Times Neue Roman"/>
                </a:rPr>
                <a:t>2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493922" y="6359995"/>
            <a:ext cx="1004586" cy="100458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6597098" y="6463171"/>
            <a:ext cx="798234" cy="969983"/>
            <a:chOff x="0" y="0"/>
            <a:chExt cx="812800" cy="987682"/>
          </a:xfrm>
        </p:grpSpPr>
        <p:sp>
          <p:nvSpPr>
            <p:cNvPr id="12" name="Freeform 12"/>
            <p:cNvSpPr/>
            <p:nvPr/>
          </p:nvSpPr>
          <p:spPr>
            <a:xfrm>
              <a:off x="-85238" y="0"/>
              <a:ext cx="983275" cy="987682"/>
            </a:xfrm>
            <a:custGeom>
              <a:avLst/>
              <a:gdLst/>
              <a:ahLst/>
              <a:cxnLst/>
              <a:rect l="l" t="t" r="r" b="b"/>
              <a:pathLst>
                <a:path w="983275" h="987682">
                  <a:moveTo>
                    <a:pt x="491638" y="0"/>
                  </a:moveTo>
                  <a:cubicBezTo>
                    <a:pt x="763517" y="1216"/>
                    <a:pt x="983276" y="221960"/>
                    <a:pt x="983276" y="493841"/>
                  </a:cubicBezTo>
                  <a:cubicBezTo>
                    <a:pt x="983276" y="765723"/>
                    <a:pt x="763517" y="986467"/>
                    <a:pt x="491638" y="987682"/>
                  </a:cubicBezTo>
                  <a:cubicBezTo>
                    <a:pt x="219759" y="986467"/>
                    <a:pt x="0" y="765723"/>
                    <a:pt x="0" y="493841"/>
                  </a:cubicBezTo>
                  <a:cubicBezTo>
                    <a:pt x="0" y="221960"/>
                    <a:pt x="219759" y="1216"/>
                    <a:pt x="491638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1003B"/>
                  </a:solidFill>
                  <a:latin typeface="Times Neue Roman"/>
                </a:rPr>
                <a:t>3</a:t>
              </a: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148074" y="3229458"/>
            <a:ext cx="1004586" cy="1004586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12251249" y="3332633"/>
            <a:ext cx="798234" cy="969983"/>
            <a:chOff x="0" y="0"/>
            <a:chExt cx="812800" cy="987682"/>
          </a:xfrm>
        </p:grpSpPr>
        <p:sp>
          <p:nvSpPr>
            <p:cNvPr id="20" name="Freeform 20"/>
            <p:cNvSpPr/>
            <p:nvPr/>
          </p:nvSpPr>
          <p:spPr>
            <a:xfrm>
              <a:off x="-85238" y="0"/>
              <a:ext cx="983275" cy="987682"/>
            </a:xfrm>
            <a:custGeom>
              <a:avLst/>
              <a:gdLst/>
              <a:ahLst/>
              <a:cxnLst/>
              <a:rect l="l" t="t" r="r" b="b"/>
              <a:pathLst>
                <a:path w="983275" h="987682">
                  <a:moveTo>
                    <a:pt x="491638" y="0"/>
                  </a:moveTo>
                  <a:cubicBezTo>
                    <a:pt x="763517" y="1216"/>
                    <a:pt x="983276" y="221960"/>
                    <a:pt x="983276" y="493841"/>
                  </a:cubicBezTo>
                  <a:cubicBezTo>
                    <a:pt x="983276" y="765723"/>
                    <a:pt x="763517" y="986467"/>
                    <a:pt x="491638" y="987682"/>
                  </a:cubicBezTo>
                  <a:cubicBezTo>
                    <a:pt x="219759" y="986467"/>
                    <a:pt x="0" y="765723"/>
                    <a:pt x="0" y="493841"/>
                  </a:cubicBezTo>
                  <a:cubicBezTo>
                    <a:pt x="0" y="221960"/>
                    <a:pt x="219759" y="1216"/>
                    <a:pt x="491638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dirty="0">
                  <a:solidFill>
                    <a:srgbClr val="01003B"/>
                  </a:solidFill>
                  <a:latin typeface="Times Neue Roman"/>
                </a:rPr>
                <a:t>4</a:t>
              </a: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148074" y="4794727"/>
            <a:ext cx="1004586" cy="1004586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12251249" y="4897902"/>
            <a:ext cx="798234" cy="969983"/>
            <a:chOff x="0" y="0"/>
            <a:chExt cx="812800" cy="987682"/>
          </a:xfrm>
        </p:grpSpPr>
        <p:sp>
          <p:nvSpPr>
            <p:cNvPr id="24" name="Freeform 24"/>
            <p:cNvSpPr/>
            <p:nvPr/>
          </p:nvSpPr>
          <p:spPr>
            <a:xfrm>
              <a:off x="-85238" y="0"/>
              <a:ext cx="983275" cy="987682"/>
            </a:xfrm>
            <a:custGeom>
              <a:avLst/>
              <a:gdLst/>
              <a:ahLst/>
              <a:cxnLst/>
              <a:rect l="l" t="t" r="r" b="b"/>
              <a:pathLst>
                <a:path w="983275" h="987682">
                  <a:moveTo>
                    <a:pt x="491638" y="0"/>
                  </a:moveTo>
                  <a:cubicBezTo>
                    <a:pt x="763517" y="1216"/>
                    <a:pt x="983276" y="221960"/>
                    <a:pt x="983276" y="493841"/>
                  </a:cubicBezTo>
                  <a:cubicBezTo>
                    <a:pt x="983276" y="765723"/>
                    <a:pt x="763517" y="986467"/>
                    <a:pt x="491638" y="987682"/>
                  </a:cubicBezTo>
                  <a:cubicBezTo>
                    <a:pt x="219759" y="986467"/>
                    <a:pt x="0" y="765723"/>
                    <a:pt x="0" y="493841"/>
                  </a:cubicBezTo>
                  <a:cubicBezTo>
                    <a:pt x="0" y="221960"/>
                    <a:pt x="219759" y="1216"/>
                    <a:pt x="491638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dirty="0">
                  <a:solidFill>
                    <a:srgbClr val="01003B"/>
                  </a:solidFill>
                  <a:latin typeface="Times Neue Roman"/>
                </a:rPr>
                <a:t>5</a:t>
              </a:r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148074" y="6359995"/>
            <a:ext cx="1004586" cy="1004586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12251249" y="6463171"/>
            <a:ext cx="798234" cy="969983"/>
            <a:chOff x="0" y="0"/>
            <a:chExt cx="812800" cy="987682"/>
          </a:xfrm>
        </p:grpSpPr>
        <p:sp>
          <p:nvSpPr>
            <p:cNvPr id="28" name="Freeform 28"/>
            <p:cNvSpPr/>
            <p:nvPr/>
          </p:nvSpPr>
          <p:spPr>
            <a:xfrm>
              <a:off x="-85238" y="0"/>
              <a:ext cx="983275" cy="987682"/>
            </a:xfrm>
            <a:custGeom>
              <a:avLst/>
              <a:gdLst/>
              <a:ahLst/>
              <a:cxnLst/>
              <a:rect l="l" t="t" r="r" b="b"/>
              <a:pathLst>
                <a:path w="983275" h="987682">
                  <a:moveTo>
                    <a:pt x="491638" y="0"/>
                  </a:moveTo>
                  <a:cubicBezTo>
                    <a:pt x="763517" y="1216"/>
                    <a:pt x="983276" y="221960"/>
                    <a:pt x="983276" y="493841"/>
                  </a:cubicBezTo>
                  <a:cubicBezTo>
                    <a:pt x="983276" y="765723"/>
                    <a:pt x="763517" y="986467"/>
                    <a:pt x="491638" y="987682"/>
                  </a:cubicBezTo>
                  <a:cubicBezTo>
                    <a:pt x="219759" y="986467"/>
                    <a:pt x="0" y="765723"/>
                    <a:pt x="0" y="493841"/>
                  </a:cubicBezTo>
                  <a:cubicBezTo>
                    <a:pt x="0" y="221960"/>
                    <a:pt x="219759" y="1216"/>
                    <a:pt x="491638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dirty="0">
                  <a:solidFill>
                    <a:srgbClr val="01003B"/>
                  </a:solidFill>
                  <a:latin typeface="Times Neue Roman"/>
                </a:rPr>
                <a:t>6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310187" y="2129934"/>
            <a:ext cx="4525423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01003B"/>
                </a:solidFill>
                <a:latin typeface="Times Neue Roman Bold"/>
              </a:rPr>
              <a:t>CLASSES CREATED</a:t>
            </a:r>
            <a:endParaRPr lang="en-US" sz="5000" dirty="0">
              <a:solidFill>
                <a:srgbClr val="01003B"/>
              </a:solidFill>
              <a:latin typeface="Times Neue Roman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8042795" y="3391708"/>
            <a:ext cx="356235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1003B"/>
                </a:solidFill>
                <a:latin typeface="Times Neue Roman"/>
              </a:rPr>
              <a:t>LOGIN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022649" y="4794727"/>
            <a:ext cx="356235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1003B"/>
                </a:solidFill>
                <a:latin typeface="Times Neue Roman"/>
              </a:rPr>
              <a:t>CARS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696947" y="3391708"/>
            <a:ext cx="3843840" cy="57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1003B"/>
                </a:solidFill>
                <a:latin typeface="Times Neue Roman"/>
              </a:rPr>
              <a:t>PAYMENT2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696947" y="4956977"/>
            <a:ext cx="3843840" cy="1187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1003B"/>
                </a:solidFill>
                <a:latin typeface="Times Neue Roman"/>
              </a:rPr>
              <a:t>ELITE(MAIN CLASS)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696267" y="6463171"/>
            <a:ext cx="3562353" cy="180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1003B"/>
                </a:solidFill>
                <a:latin typeface="Times Neue Roman"/>
              </a:rPr>
              <a:t>PTM(AN ABSTRACT CLASS)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042114" y="6518442"/>
            <a:ext cx="356235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1003B"/>
                </a:solidFill>
                <a:latin typeface="Times Neue Roman"/>
              </a:rPr>
              <a:t>BIKES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6200" y="297991"/>
            <a:ext cx="17145000" cy="8690743"/>
            <a:chOff x="-4656988" y="-3130334"/>
            <a:chExt cx="12685902" cy="11587656"/>
          </a:xfrm>
        </p:grpSpPr>
        <p:sp>
          <p:nvSpPr>
            <p:cNvPr id="5" name="TextBox 5"/>
            <p:cNvSpPr txBox="1"/>
            <p:nvPr/>
          </p:nvSpPr>
          <p:spPr>
            <a:xfrm>
              <a:off x="-4656988" y="-3130334"/>
              <a:ext cx="12446001" cy="1293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5000" b="1" dirty="0">
                  <a:solidFill>
                    <a:srgbClr val="01003B"/>
                  </a:solidFill>
                  <a:latin typeface="Times Neue Roman" panose="020B0604020202020204" charset="0"/>
                </a:rPr>
                <a:t>                                      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3867643" y="2660864"/>
              <a:ext cx="11896557" cy="57964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marL="645160" lvl="1" indent="-342900" algn="l">
                <a:lnSpc>
                  <a:spcPts val="3920"/>
                </a:lnSpc>
                <a:buFont typeface="Wingdings" panose="05000000000000000000" pitchFamily="2" charset="2"/>
                <a:buChar char="q"/>
              </a:pPr>
              <a:endParaRPr lang="en-US" sz="2000" dirty="0">
                <a:latin typeface="Times Neue Roman" panose="020B0604020202020204" charset="0"/>
              </a:endParaRPr>
            </a:p>
            <a:p>
              <a:pPr marL="457200" indent="-457200" algn="l">
                <a:buSzPct val="80000"/>
                <a:buFont typeface="Wingdings" panose="05000000000000000000" pitchFamily="2" charset="2"/>
                <a:buChar char="v"/>
              </a:pPr>
              <a:r>
                <a:rPr lang="en-IN" sz="3000" dirty="0">
                  <a:solidFill>
                    <a:srgbClr val="000000"/>
                  </a:solidFill>
                  <a:latin typeface="Times Neue Roman" panose="020B0604020202020204" charset="0"/>
                </a:rPr>
                <a:t>IN THIS CLASS LOGIN, WE HAVE 3 METHODS  AS SHOWN ABOVE. WE ALSO USED SETTER INJECTION FOR USERID,PASSWORD AND CONTACT FOR EXISTING USER CREDENTIALS.</a:t>
              </a:r>
            </a:p>
            <a:p>
              <a:pPr marL="457200" indent="-457200" algn="l">
                <a:buSzPct val="80000"/>
                <a:buFont typeface="Wingdings" panose="05000000000000000000" pitchFamily="2" charset="2"/>
                <a:buChar char="v"/>
              </a:pPr>
              <a:r>
                <a:rPr lang="en-IN" sz="3500" b="1" i="1" u="sng" strike="noStrike" baseline="0" dirty="0">
                  <a:solidFill>
                    <a:srgbClr val="000000"/>
                  </a:solidFill>
                  <a:latin typeface="Times Neue Roman" panose="020B0604020202020204" charset="0"/>
                </a:rPr>
                <a:t>US</a:t>
              </a:r>
              <a:r>
                <a:rPr lang="en-IN" sz="3500" b="1" i="1" u="sng" dirty="0">
                  <a:solidFill>
                    <a:srgbClr val="000000"/>
                  </a:solidFill>
                  <a:latin typeface="Times Neue Roman" panose="020B0604020202020204" charset="0"/>
                </a:rPr>
                <a:t>AGE OF THE SETTER INJECTION SATISFIED ENCAPSULATION.</a:t>
              </a:r>
            </a:p>
            <a:p>
              <a:pPr marL="457200" indent="-457200" algn="l">
                <a:buSzPct val="80000"/>
                <a:buFont typeface="Wingdings" panose="05000000000000000000" pitchFamily="2" charset="2"/>
                <a:buChar char="v"/>
              </a:pPr>
              <a:r>
                <a:rPr lang="en-IN" sz="3500" dirty="0">
                  <a:solidFill>
                    <a:srgbClr val="000000"/>
                  </a:solidFill>
                  <a:latin typeface="Times Neue Roman" panose="020B0604020202020204" charset="0"/>
                </a:rPr>
                <a:t>VOID SIGNUP(): </a:t>
              </a:r>
            </a:p>
            <a:p>
              <a:pPr marL="3657600" lvl="7" indent="-457200">
                <a:buSzPct val="80000"/>
                <a:buFont typeface="Arial" panose="020B0604020202020204" pitchFamily="34" charset="0"/>
                <a:buChar char="•"/>
              </a:pPr>
              <a:r>
                <a:rPr lang="en-IN" sz="3000" dirty="0">
                  <a:solidFill>
                    <a:srgbClr val="000000"/>
                  </a:solidFill>
                  <a:latin typeface="Times Neue Roman" panose="020B0604020202020204" charset="0"/>
                </a:rPr>
                <a:t>THIS METHOD IS USED TO CREATE A ACCOUNT FOR NEW USERS WITH SPECIFIC VALIDATIONS LIKE 10 DIGIT MOBILE NUMBER,LOGIN ATTEMPTS ARE MINIMISED TO 2… </a:t>
              </a:r>
              <a:endParaRPr lang="en-IN" sz="3000" strike="noStrike" baseline="0" dirty="0">
                <a:solidFill>
                  <a:srgbClr val="000000"/>
                </a:solidFill>
                <a:latin typeface="Times Neue Roman" panose="020B060402020202020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E9285CD-FC63-17A5-4428-6B5F4366E274}"/>
              </a:ext>
            </a:extLst>
          </p:cNvPr>
          <p:cNvSpPr/>
          <p:nvPr/>
        </p:nvSpPr>
        <p:spPr>
          <a:xfrm>
            <a:off x="6400800" y="575923"/>
            <a:ext cx="4495800" cy="969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>
                <a:latin typeface="Times Neue Roman" panose="020B0604020202020204" charset="0"/>
              </a:rPr>
              <a:t>CLASS LOGIN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125CB-8BB0-FFB8-B835-82F0D713FED2}"/>
              </a:ext>
            </a:extLst>
          </p:cNvPr>
          <p:cNvSpPr/>
          <p:nvPr/>
        </p:nvSpPr>
        <p:spPr>
          <a:xfrm>
            <a:off x="2990850" y="2916069"/>
            <a:ext cx="3886200" cy="1549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500" dirty="0">
                <a:latin typeface="Times Neue Roman" panose="020B0604020202020204" charset="0"/>
              </a:rPr>
              <a:t>VOID SIGNUP()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5459BA-9B6F-5F16-C055-4B2FDE26A834}"/>
              </a:ext>
            </a:extLst>
          </p:cNvPr>
          <p:cNvSpPr/>
          <p:nvPr/>
        </p:nvSpPr>
        <p:spPr>
          <a:xfrm>
            <a:off x="8115301" y="2916482"/>
            <a:ext cx="3124202" cy="1549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500" dirty="0">
                <a:latin typeface="Times Neue Roman" panose="020B0604020202020204" charset="0"/>
              </a:rPr>
              <a:t>VOID SIGNIN()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E4AA37-84FA-33E4-2835-79DBA6AB6023}"/>
              </a:ext>
            </a:extLst>
          </p:cNvPr>
          <p:cNvSpPr/>
          <p:nvPr/>
        </p:nvSpPr>
        <p:spPr>
          <a:xfrm>
            <a:off x="12477754" y="2916069"/>
            <a:ext cx="2819400" cy="1549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500" dirty="0">
                <a:latin typeface="Times Neue Roman" panose="020B0604020202020204" charset="0"/>
              </a:rPr>
              <a:t>VOID OTP()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5F3468-3AB7-E92A-B3FD-B896B7E0BCF1}"/>
              </a:ext>
            </a:extLst>
          </p:cNvPr>
          <p:cNvCxnSpPr>
            <a:cxnSpLocks/>
          </p:cNvCxnSpPr>
          <p:nvPr/>
        </p:nvCxnSpPr>
        <p:spPr>
          <a:xfrm>
            <a:off x="4671060" y="2137212"/>
            <a:ext cx="93345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3DF939D-F148-5BAA-2C90-86AD50A66210}"/>
              </a:ext>
            </a:extLst>
          </p:cNvPr>
          <p:cNvCxnSpPr>
            <a:cxnSpLocks/>
          </p:cNvCxnSpPr>
          <p:nvPr/>
        </p:nvCxnSpPr>
        <p:spPr>
          <a:xfrm>
            <a:off x="4671060" y="2099112"/>
            <a:ext cx="0" cy="778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E1F220-A9C8-795A-1F34-FB3FDE020B55}"/>
              </a:ext>
            </a:extLst>
          </p:cNvPr>
          <p:cNvCxnSpPr/>
          <p:nvPr/>
        </p:nvCxnSpPr>
        <p:spPr>
          <a:xfrm>
            <a:off x="9555480" y="2137212"/>
            <a:ext cx="0" cy="778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0B2371-A853-BAA8-75B3-BA1EADFB5880}"/>
              </a:ext>
            </a:extLst>
          </p:cNvPr>
          <p:cNvCxnSpPr>
            <a:cxnSpLocks/>
          </p:cNvCxnSpPr>
          <p:nvPr/>
        </p:nvCxnSpPr>
        <p:spPr>
          <a:xfrm>
            <a:off x="14005562" y="2137212"/>
            <a:ext cx="0" cy="778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339D44-8F3C-35C3-D010-3CD60DF5F30A}"/>
              </a:ext>
            </a:extLst>
          </p:cNvPr>
          <p:cNvCxnSpPr>
            <a:stCxn id="7" idx="2"/>
          </p:cNvCxnSpPr>
          <p:nvPr/>
        </p:nvCxnSpPr>
        <p:spPr>
          <a:xfrm>
            <a:off x="8648700" y="1545676"/>
            <a:ext cx="0" cy="584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31271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457200" y="190500"/>
            <a:ext cx="17192058" cy="5469459"/>
            <a:chOff x="-4656988" y="-3130334"/>
            <a:chExt cx="12720722" cy="3862934"/>
          </a:xfrm>
        </p:grpSpPr>
        <p:sp>
          <p:nvSpPr>
            <p:cNvPr id="5" name="TextBox 5"/>
            <p:cNvSpPr txBox="1"/>
            <p:nvPr/>
          </p:nvSpPr>
          <p:spPr>
            <a:xfrm>
              <a:off x="-4656988" y="-3130334"/>
              <a:ext cx="12446001" cy="1293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5000" b="1" dirty="0">
                  <a:solidFill>
                    <a:srgbClr val="01003B"/>
                  </a:solidFill>
                  <a:latin typeface="Times Neue Roman" panose="020B0604020202020204" charset="0"/>
                </a:rPr>
                <a:t>                                      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4382267" y="-2473673"/>
              <a:ext cx="12446001" cy="320627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marL="302260" lvl="1" algn="l">
                <a:lnSpc>
                  <a:spcPts val="3920"/>
                </a:lnSpc>
              </a:pPr>
              <a:endParaRPr lang="en-US" sz="2000" dirty="0">
                <a:latin typeface="Times Neue Roman" panose="020B0604020202020204" charset="0"/>
              </a:endParaRPr>
            </a:p>
            <a:p>
              <a:pPr marL="759460" lvl="1" indent="-457200" algn="l">
                <a:lnSpc>
                  <a:spcPts val="3920"/>
                </a:lnSpc>
                <a:buSzPct val="80000"/>
                <a:buFont typeface="Wingdings" panose="05000000000000000000" pitchFamily="2" charset="2"/>
                <a:buChar char="v"/>
              </a:pPr>
              <a:r>
                <a:rPr lang="en-US" sz="3500" dirty="0">
                  <a:latin typeface="Times Neue Roman" panose="020B0604020202020204" charset="0"/>
                </a:rPr>
                <a:t>VOID OPT():	</a:t>
              </a:r>
              <a:endParaRPr lang="en-US" sz="3000" dirty="0">
                <a:latin typeface="Times Neue Roman" panose="020B0604020202020204" charset="0"/>
              </a:endParaRPr>
            </a:p>
            <a:p>
              <a:pPr marL="302260" lvl="1">
                <a:lnSpc>
                  <a:spcPts val="3920"/>
                </a:lnSpc>
                <a:buSzPct val="80000"/>
              </a:pPr>
              <a:r>
                <a:rPr lang="en-US" sz="3000" dirty="0">
                  <a:latin typeface="Times Neue Roman" panose="020B0604020202020204" charset="0"/>
                </a:rPr>
                <a:t>				</a:t>
              </a:r>
              <a:r>
                <a:rPr lang="en-IN" sz="3000" dirty="0">
                  <a:solidFill>
                    <a:srgbClr val="000000"/>
                  </a:solidFill>
                  <a:latin typeface="Times Neue Roman" panose="020B0604020202020204" charset="0"/>
                </a:rPr>
                <a:t> THIS OPT () IS USED TO VERIFY THE USER AUTHRNTICATION VIA ONE TIME PASSWORD THROUGH MOBILE NUMBER. FOR THIS WE USED PREDEFINED RANDOM()  METHOD.</a:t>
              </a:r>
              <a:r>
                <a:rPr lang="en-US" sz="3500" dirty="0">
                  <a:latin typeface="Times Neue Roman" panose="020B0604020202020204" charset="0"/>
                </a:rPr>
                <a:t>			</a:t>
              </a:r>
            </a:p>
            <a:p>
              <a:pPr marL="759460" lvl="1" indent="-457200" algn="l">
                <a:lnSpc>
                  <a:spcPts val="3920"/>
                </a:lnSpc>
                <a:buSzPct val="80000"/>
                <a:buFont typeface="Wingdings" panose="05000000000000000000" pitchFamily="2" charset="2"/>
                <a:buChar char="v"/>
              </a:pPr>
              <a:r>
                <a:rPr lang="en-IN" sz="3500" dirty="0">
                  <a:solidFill>
                    <a:srgbClr val="000000"/>
                  </a:solidFill>
                  <a:latin typeface="Times Neue Roman" panose="020B0604020202020204" charset="0"/>
                </a:rPr>
                <a:t>VOID SIGNIN(): </a:t>
              </a:r>
            </a:p>
            <a:p>
              <a:pPr marL="3657600" lvl="7" indent="-457200">
                <a:buSzPct val="80000"/>
                <a:buFont typeface="Arial" panose="020B0604020202020204" pitchFamily="34" charset="0"/>
                <a:buChar char="•"/>
              </a:pPr>
              <a:r>
                <a:rPr lang="en-IN" sz="3000" dirty="0">
                  <a:solidFill>
                    <a:srgbClr val="000000"/>
                  </a:solidFill>
                  <a:latin typeface="Times Neue Roman" panose="020B0604020202020204" charset="0"/>
                </a:rPr>
                <a:t>THIS METHOD IS USED TO AN ACCOUNT FOR EXISTING CUSTOMERS WITH SPECIFIC VALIDATIONS</a:t>
              </a:r>
              <a:r>
                <a:rPr lang="en-IN" sz="3500" dirty="0">
                  <a:solidFill>
                    <a:srgbClr val="000000"/>
                  </a:solidFill>
                  <a:latin typeface="Times Neue Roman" panose="020B0604020202020204" charset="0"/>
                </a:rPr>
                <a:t>.</a:t>
              </a:r>
            </a:p>
            <a:p>
              <a:pPr lvl="7">
                <a:buSzPct val="80000"/>
              </a:pPr>
              <a:endParaRPr lang="en-IN" sz="3500" strike="noStrike" baseline="0" dirty="0">
                <a:solidFill>
                  <a:srgbClr val="000000"/>
                </a:solidFill>
                <a:latin typeface="Times Neue Roman" panose="020B0604020202020204" charset="0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-190500" y="-95250"/>
            <a:ext cx="18478500" cy="1047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3904">
            <a:off x="-940728" y="8061713"/>
            <a:ext cx="10103966" cy="815665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18100" y="359448"/>
            <a:ext cx="14859000" cy="7967559"/>
            <a:chOff x="947817" y="-4980995"/>
            <a:chExt cx="21194233" cy="11247436"/>
          </a:xfrm>
        </p:grpSpPr>
        <p:sp>
          <p:nvSpPr>
            <p:cNvPr id="5" name="TextBox 5"/>
            <p:cNvSpPr txBox="1"/>
            <p:nvPr/>
          </p:nvSpPr>
          <p:spPr>
            <a:xfrm>
              <a:off x="7273851" y="-4980995"/>
              <a:ext cx="9890642" cy="1368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endParaRPr lang="en-US" sz="5000" b="1" dirty="0">
                <a:solidFill>
                  <a:srgbClr val="F8F8F8"/>
                </a:solidFill>
                <a:latin typeface="Times Neue Roman" panose="020B060402020202020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947817" y="-359288"/>
              <a:ext cx="21194233" cy="66257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endParaRPr lang="en-IN" sz="2500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  <a:p>
              <a:pPr marL="285750" indent="-285750">
                <a:buClr>
                  <a:schemeClr val="bg1"/>
                </a:buClr>
                <a:buSzPct val="80000"/>
                <a:buFont typeface="Courier New" panose="02070309020205020404" pitchFamily="49" charset="0"/>
                <a:buChar char="o"/>
              </a:pPr>
              <a:r>
                <a:rPr lang="en-US" sz="4000" b="0" i="0" u="none" strike="noStrike" baseline="0" dirty="0">
                  <a:solidFill>
                    <a:schemeClr val="bg1"/>
                  </a:solidFill>
                  <a:latin typeface="Times Neue Roman" panose="020B0604020202020204" charset="0"/>
                </a:rPr>
                <a:t>VOID </a:t>
              </a:r>
              <a:r>
                <a:rPr lang="en-US" sz="4000" dirty="0">
                  <a:solidFill>
                    <a:schemeClr val="bg1"/>
                  </a:solidFill>
                  <a:latin typeface="Times Neue Roman" panose="020B0604020202020204" charset="0"/>
                </a:rPr>
                <a:t>VEHICLE(): </a:t>
              </a:r>
              <a:r>
                <a:rPr lang="en-US" sz="2800" dirty="0">
                  <a:solidFill>
                    <a:schemeClr val="bg1"/>
                  </a:solidFill>
                  <a:latin typeface="Times Neue Roman" panose="020B0604020202020204" charset="0"/>
                </a:rPr>
                <a:t>THIS IS THE STEP WHERE WE DISPLAY DIFFERENT KINDS OF BIKES (SCOOTY/BIKE/EV SCOOTIES..). USER SHOULD MAKE A CHOICE ACCORDING TO HIS OWN WILL.</a:t>
              </a:r>
              <a:r>
                <a:rPr lang="en-US" sz="2800" b="0" i="0" u="none" strike="noStrike" baseline="0" dirty="0">
                  <a:solidFill>
                    <a:schemeClr val="bg1"/>
                  </a:solidFill>
                  <a:latin typeface="Times Neue Roman" panose="020B0604020202020204" charset="0"/>
                </a:rPr>
                <a:t> </a:t>
              </a:r>
            </a:p>
            <a:p>
              <a:pPr marL="285750" indent="-285750">
                <a:buClr>
                  <a:schemeClr val="bg1"/>
                </a:buClr>
                <a:buSzPct val="80000"/>
                <a:buFont typeface="Courier New" panose="02070309020205020404" pitchFamily="49" charset="0"/>
                <a:buChar char="o"/>
              </a:pPr>
              <a:endParaRPr lang="en-US" sz="2500" b="0" i="0" u="none" strike="noStrike" baseline="0" dirty="0">
                <a:solidFill>
                  <a:schemeClr val="bg1"/>
                </a:solidFill>
                <a:latin typeface="Times Neue Roman" panose="020B0604020202020204" charset="0"/>
              </a:endParaRPr>
            </a:p>
            <a:p>
              <a:pPr marL="285750" indent="-285750">
                <a:buClr>
                  <a:schemeClr val="bg1"/>
                </a:buClr>
                <a:buSzPct val="80000"/>
                <a:buFont typeface="Courier New" panose="02070309020205020404" pitchFamily="49" charset="0"/>
                <a:buChar char="o"/>
              </a:pPr>
              <a:r>
                <a:rPr lang="en-US" sz="4000" dirty="0">
                  <a:solidFill>
                    <a:schemeClr val="bg1"/>
                  </a:solidFill>
                  <a:latin typeface="Times Neue Roman" panose="020B0604020202020204" charset="0"/>
                </a:rPr>
                <a:t>VOID SCOOTY(),VOID BIKE(),VOID EV_SCOOTY():</a:t>
              </a:r>
              <a:r>
                <a:rPr lang="en-US" sz="3500" dirty="0">
                  <a:solidFill>
                    <a:schemeClr val="bg1"/>
                  </a:solidFill>
                  <a:latin typeface="Times Neue Roman" panose="020B0604020202020204" charset="0"/>
                </a:rPr>
                <a:t> </a:t>
              </a:r>
              <a:r>
                <a:rPr lang="en-US" sz="2800" dirty="0">
                  <a:solidFill>
                    <a:schemeClr val="bg1"/>
                  </a:solidFill>
                  <a:latin typeface="Times Neue Roman" panose="020B0604020202020204" charset="0"/>
                </a:rPr>
                <a:t>UPON</a:t>
              </a:r>
              <a:r>
                <a:rPr lang="en-US" sz="3500" dirty="0">
                  <a:solidFill>
                    <a:schemeClr val="bg1"/>
                  </a:solidFill>
                  <a:latin typeface="Times Neue Roman" panose="020B0604020202020204" charset="0"/>
                </a:rPr>
                <a:t> </a:t>
              </a:r>
              <a:r>
                <a:rPr lang="en-US" sz="2800" dirty="0">
                  <a:solidFill>
                    <a:schemeClr val="bg1"/>
                  </a:solidFill>
                  <a:latin typeface="Times Neue Roman" panose="020B0604020202020204" charset="0"/>
                </a:rPr>
                <a:t>USERS CHOICE THIS METHOD CONTAINS SEVERAL MODELS OF TWO WHEELERS.</a:t>
              </a:r>
            </a:p>
            <a:p>
              <a:pPr>
                <a:buClr>
                  <a:schemeClr val="bg1"/>
                </a:buClr>
                <a:buSzPct val="80000"/>
              </a:pPr>
              <a:r>
                <a:rPr lang="en-US" sz="2800" u="none" dirty="0">
                  <a:solidFill>
                    <a:schemeClr val="bg1"/>
                  </a:solidFill>
                  <a:latin typeface="Times Neue Roman" panose="020B0604020202020204" charset="0"/>
                </a:rPr>
                <a:t>				THIS METHOD CONTAINS 3 SUB METHODS, WHICH ARE INVOKED ACCORDING TO USERS CHOICE. THIS SUB METHODS WILL DISPLAY INDIVIDUAL VEHICLE PRICE</a:t>
              </a:r>
              <a:r>
                <a:rPr lang="en-US" sz="3500" u="none" dirty="0">
                  <a:solidFill>
                    <a:schemeClr val="bg1"/>
                  </a:solidFill>
                  <a:latin typeface="Times Neue Roman" panose="020B0604020202020204" charset="0"/>
                </a:rPr>
                <a:t>.</a:t>
              </a:r>
              <a:endParaRPr lang="en-US" sz="4500" u="none" dirty="0">
                <a:solidFill>
                  <a:schemeClr val="bg1"/>
                </a:solidFill>
                <a:latin typeface="Times Neue Roman" panose="020B0604020202020204" charset="0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716363" y="3633414"/>
            <a:ext cx="4302807" cy="807391"/>
            <a:chOff x="0" y="-19050"/>
            <a:chExt cx="5737076" cy="1076520"/>
          </a:xfrm>
        </p:grpSpPr>
        <p:sp>
          <p:nvSpPr>
            <p:cNvPr id="8" name="TextBox 8"/>
            <p:cNvSpPr txBox="1"/>
            <p:nvPr/>
          </p:nvSpPr>
          <p:spPr>
            <a:xfrm>
              <a:off x="0" y="-19050"/>
              <a:ext cx="5737076" cy="464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59"/>
                </a:lnSpc>
                <a:spcBef>
                  <a:spcPct val="0"/>
                </a:spcBef>
              </a:pPr>
              <a:endParaRPr lang="en-US" sz="2199" u="none" spc="191" dirty="0">
                <a:solidFill>
                  <a:srgbClr val="F8F8F8"/>
                </a:solidFill>
                <a:latin typeface="Be Vietnam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17322"/>
              <a:ext cx="5737076" cy="540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 lang="en-US" sz="2400" u="none" dirty="0">
                <a:solidFill>
                  <a:srgbClr val="F8F8F8"/>
                </a:solidFill>
                <a:latin typeface="IBM Plex San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716363" y="5810207"/>
            <a:ext cx="4302807" cy="807391"/>
            <a:chOff x="0" y="-19050"/>
            <a:chExt cx="5737076" cy="107652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9050"/>
              <a:ext cx="5737076" cy="464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59"/>
                </a:lnSpc>
                <a:spcBef>
                  <a:spcPct val="0"/>
                </a:spcBef>
              </a:pPr>
              <a:endParaRPr lang="en-US" sz="2199" u="none" spc="191" dirty="0">
                <a:solidFill>
                  <a:srgbClr val="F8F8F8"/>
                </a:solidFill>
                <a:latin typeface="Be Vietnam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17322"/>
              <a:ext cx="5737076" cy="540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 lang="en-US" sz="2400" u="none" dirty="0">
                <a:solidFill>
                  <a:srgbClr val="F8F8F8"/>
                </a:solidFill>
                <a:latin typeface="IBM Plex Sans"/>
              </a:endParaRP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159446">
            <a:off x="13111917" y="-3539846"/>
            <a:ext cx="7814506" cy="630843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A740CE0-96C3-1C1B-4D67-103B484DB211}"/>
              </a:ext>
            </a:extLst>
          </p:cNvPr>
          <p:cNvSpPr/>
          <p:nvPr/>
        </p:nvSpPr>
        <p:spPr>
          <a:xfrm>
            <a:off x="6305599" y="458162"/>
            <a:ext cx="4343400" cy="9247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>
                <a:latin typeface="Times Neue Roman" panose="020B0604020202020204" charset="0"/>
              </a:rPr>
              <a:t>CLASS BIKES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B39342-246A-2AE8-9B0F-3C0D615E67C1}"/>
              </a:ext>
            </a:extLst>
          </p:cNvPr>
          <p:cNvSpPr/>
          <p:nvPr/>
        </p:nvSpPr>
        <p:spPr>
          <a:xfrm>
            <a:off x="4882107" y="2350726"/>
            <a:ext cx="3375899" cy="1471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>
                <a:latin typeface="Times Neue Roman" panose="020B0604020202020204" charset="0"/>
              </a:rPr>
              <a:t>VOID SCOOTY()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10678E-DCBF-2AA4-A4C6-57CAC3A9B56E}"/>
              </a:ext>
            </a:extLst>
          </p:cNvPr>
          <p:cNvSpPr/>
          <p:nvPr/>
        </p:nvSpPr>
        <p:spPr>
          <a:xfrm>
            <a:off x="8835773" y="2327287"/>
            <a:ext cx="2900931" cy="14719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>
                <a:latin typeface="Times Neue Roman" panose="020B0604020202020204" charset="0"/>
              </a:rPr>
              <a:t>VOID BIKE()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224629-D13D-6B64-4F4B-E64CA4F1421D}"/>
              </a:ext>
            </a:extLst>
          </p:cNvPr>
          <p:cNvSpPr/>
          <p:nvPr/>
        </p:nvSpPr>
        <p:spPr>
          <a:xfrm>
            <a:off x="12359491" y="2353443"/>
            <a:ext cx="4617609" cy="14511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>
                <a:latin typeface="Times Neue Roman" panose="020B0604020202020204" charset="0"/>
              </a:rPr>
              <a:t>VOID EV_SCOOTY()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27D42C-45AB-DD44-A93D-7712288627A6}"/>
              </a:ext>
            </a:extLst>
          </p:cNvPr>
          <p:cNvCxnSpPr>
            <a:cxnSpLocks/>
          </p:cNvCxnSpPr>
          <p:nvPr/>
        </p:nvCxnSpPr>
        <p:spPr>
          <a:xfrm>
            <a:off x="3352800" y="1796479"/>
            <a:ext cx="10668000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6639C8B-C13F-34DE-442E-2E73DEF506C1}"/>
              </a:ext>
            </a:extLst>
          </p:cNvPr>
          <p:cNvCxnSpPr>
            <a:stCxn id="14" idx="2"/>
          </p:cNvCxnSpPr>
          <p:nvPr/>
        </p:nvCxnSpPr>
        <p:spPr>
          <a:xfrm>
            <a:off x="8477299" y="1382919"/>
            <a:ext cx="0" cy="397231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5B7915-9F6C-04D7-F62A-3419ED0211AE}"/>
              </a:ext>
            </a:extLst>
          </p:cNvPr>
          <p:cNvCxnSpPr>
            <a:cxnSpLocks/>
          </p:cNvCxnSpPr>
          <p:nvPr/>
        </p:nvCxnSpPr>
        <p:spPr>
          <a:xfrm>
            <a:off x="6557211" y="1796479"/>
            <a:ext cx="0" cy="533400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DAC00C3-1DC2-A1C0-4A4D-6C9937D57084}"/>
              </a:ext>
            </a:extLst>
          </p:cNvPr>
          <p:cNvCxnSpPr/>
          <p:nvPr/>
        </p:nvCxnSpPr>
        <p:spPr>
          <a:xfrm>
            <a:off x="10648999" y="1780150"/>
            <a:ext cx="0" cy="531637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93998A-21A8-927E-9C88-45BD37724B3B}"/>
              </a:ext>
            </a:extLst>
          </p:cNvPr>
          <p:cNvCxnSpPr>
            <a:cxnSpLocks/>
          </p:cNvCxnSpPr>
          <p:nvPr/>
        </p:nvCxnSpPr>
        <p:spPr>
          <a:xfrm>
            <a:off x="14020800" y="1780150"/>
            <a:ext cx="0" cy="531637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1BE2DA-02C9-3022-888F-F64F6749D90E}"/>
              </a:ext>
            </a:extLst>
          </p:cNvPr>
          <p:cNvCxnSpPr>
            <a:cxnSpLocks/>
          </p:cNvCxnSpPr>
          <p:nvPr/>
        </p:nvCxnSpPr>
        <p:spPr>
          <a:xfrm>
            <a:off x="3352800" y="1796479"/>
            <a:ext cx="0" cy="554247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AD18327-F5C8-9C06-B590-BE5081B266AF}"/>
              </a:ext>
            </a:extLst>
          </p:cNvPr>
          <p:cNvSpPr/>
          <p:nvPr/>
        </p:nvSpPr>
        <p:spPr>
          <a:xfrm>
            <a:off x="1259150" y="2327287"/>
            <a:ext cx="3327635" cy="15272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>
                <a:latin typeface="Times Neue Roman" panose="020B0604020202020204" charset="0"/>
              </a:rPr>
              <a:t>VOID VEHICLE()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3301940">
            <a:off x="-2451636" y="5958888"/>
            <a:ext cx="7092618" cy="4797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A26CA5-597A-5611-6E2F-494D559E2119}"/>
              </a:ext>
            </a:extLst>
          </p:cNvPr>
          <p:cNvSpPr txBox="1"/>
          <p:nvPr/>
        </p:nvSpPr>
        <p:spPr>
          <a:xfrm>
            <a:off x="2057400" y="4264388"/>
            <a:ext cx="15392400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2500" b="0" i="0" u="none" strike="noStrike" baseline="0" dirty="0">
                <a:solidFill>
                  <a:schemeClr val="bg1"/>
                </a:solidFill>
                <a:latin typeface="Times Neue Roman" panose="020B0604020202020204" charset="0"/>
              </a:rPr>
              <a:t> </a:t>
            </a:r>
            <a:r>
              <a:rPr lang="en-US" sz="4000" b="0" i="0" u="none" strike="noStrike" baseline="0" dirty="0">
                <a:solidFill>
                  <a:schemeClr val="bg1"/>
                </a:solidFill>
                <a:latin typeface="Times Neue Roman" panose="020B0604020202020204" charset="0"/>
              </a:rPr>
              <a:t>VOID </a:t>
            </a:r>
            <a:r>
              <a:rPr lang="en-US" sz="4000" dirty="0">
                <a:solidFill>
                  <a:schemeClr val="bg1"/>
                </a:solidFill>
                <a:latin typeface="Times Neue Roman" panose="020B0604020202020204" charset="0"/>
              </a:rPr>
              <a:t>VEHICLE(): </a:t>
            </a:r>
            <a:r>
              <a:rPr lang="en-US" sz="2800" dirty="0">
                <a:solidFill>
                  <a:schemeClr val="bg1"/>
                </a:solidFill>
                <a:latin typeface="Times Neue Roman" panose="020B0604020202020204" charset="0"/>
              </a:rPr>
              <a:t>THIS IS THE STEP WHERE WE DISPLAY DIFFERENT KINDS OF BIKES (SCOOTY/BIKE/EV SCOOTIES..). USER SHOULD MAKE A CHOICE ACCORDING TO HIS OWN WILL</a:t>
            </a:r>
            <a:r>
              <a:rPr lang="en-US" sz="4000" dirty="0">
                <a:solidFill>
                  <a:schemeClr val="bg1"/>
                </a:solidFill>
                <a:latin typeface="Times Neue Roman" panose="020B0604020202020204" charset="0"/>
              </a:rPr>
              <a:t>.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Times Neue Roman" panose="020B0604020202020204" charset="0"/>
              </a:rPr>
              <a:t> </a:t>
            </a:r>
          </a:p>
          <a:p>
            <a:pPr marL="285750" indent="-285750">
              <a:buClr>
                <a:schemeClr val="bg1"/>
              </a:buClr>
              <a:buSzPct val="80000"/>
              <a:buFont typeface="Courier New" panose="02070309020205020404" pitchFamily="49" charset="0"/>
              <a:buChar char="o"/>
            </a:pPr>
            <a:endParaRPr lang="en-US" sz="2000" b="0" i="0" u="none" strike="noStrike" baseline="0" dirty="0">
              <a:solidFill>
                <a:schemeClr val="bg1"/>
              </a:solidFill>
              <a:latin typeface="Times Neue Roman" panose="020B0604020202020204" charset="0"/>
            </a:endParaRPr>
          </a:p>
          <a:p>
            <a:pPr marL="285750" indent="-285750">
              <a:buClr>
                <a:schemeClr val="bg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chemeClr val="bg1"/>
                </a:solidFill>
                <a:latin typeface="Times Neue Roman" panose="020B0604020202020204" charset="0"/>
              </a:rPr>
              <a:t>VOID MINI(),VOID SEDAN(),VOID SUV():</a:t>
            </a:r>
            <a:r>
              <a:rPr lang="en-US" sz="2800" dirty="0">
                <a:solidFill>
                  <a:schemeClr val="bg1"/>
                </a:solidFill>
                <a:latin typeface="Times Neue Roman" panose="020B0604020202020204" charset="0"/>
              </a:rPr>
              <a:t> UPON USERS CHOICE THIS METHOD CONTAINS SEVERAL MODELS OF CARS.</a:t>
            </a:r>
          </a:p>
          <a:p>
            <a:pPr>
              <a:buClr>
                <a:schemeClr val="bg1"/>
              </a:buClr>
              <a:buSzPct val="80000"/>
            </a:pPr>
            <a:r>
              <a:rPr lang="en-US" sz="2800" u="none" dirty="0">
                <a:solidFill>
                  <a:schemeClr val="bg1"/>
                </a:solidFill>
                <a:latin typeface="Times Neue Roman" panose="020B0604020202020204" charset="0"/>
              </a:rPr>
              <a:t>				THIS METHOD CONTAINS 3 SUB METHODS, WHICH ARE INVOKED ACCORDING TO USERS CHOICE. THIS SUB METHODS WILL DISPLAY INDIVIDUAL VEHICLE PRICE.</a:t>
            </a:r>
            <a:endParaRPr lang="en-US" sz="4000" u="none" dirty="0">
              <a:solidFill>
                <a:schemeClr val="bg1"/>
              </a:solidFill>
              <a:latin typeface="Times Neue Roman" panose="020B0604020202020204" charset="0"/>
            </a:endParaRPr>
          </a:p>
          <a:p>
            <a:endParaRPr lang="en-IN" sz="2500" dirty="0">
              <a:solidFill>
                <a:schemeClr val="bg1"/>
              </a:solidFill>
              <a:latin typeface="Times Neue Roman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0B601E-507F-2A3D-C082-AD5558EDFA21}"/>
              </a:ext>
            </a:extLst>
          </p:cNvPr>
          <p:cNvSpPr/>
          <p:nvPr/>
        </p:nvSpPr>
        <p:spPr>
          <a:xfrm>
            <a:off x="6553200" y="419100"/>
            <a:ext cx="4343400" cy="9247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>
                <a:latin typeface="Times Neue Roman" panose="020B0604020202020204" charset="0"/>
              </a:rPr>
              <a:t>CLASS CARS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EC73C2-4C29-4082-10F4-78D861BDC97D}"/>
              </a:ext>
            </a:extLst>
          </p:cNvPr>
          <p:cNvSpPr/>
          <p:nvPr/>
        </p:nvSpPr>
        <p:spPr>
          <a:xfrm>
            <a:off x="1242149" y="2119021"/>
            <a:ext cx="4343400" cy="1482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>
                <a:latin typeface="Times Neue Roman" panose="020B0604020202020204" charset="0"/>
              </a:rPr>
              <a:t>VOID VEHICLE()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650E5B-5FD8-FA5A-8BCB-EA5CD29FC9D9}"/>
              </a:ext>
            </a:extLst>
          </p:cNvPr>
          <p:cNvSpPr/>
          <p:nvPr/>
        </p:nvSpPr>
        <p:spPr>
          <a:xfrm>
            <a:off x="6195595" y="2147629"/>
            <a:ext cx="3558005" cy="14653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>
                <a:latin typeface="Times Neue Roman" panose="020B0604020202020204" charset="0"/>
              </a:rPr>
              <a:t>VOID </a:t>
            </a:r>
          </a:p>
          <a:p>
            <a:pPr algn="ctr"/>
            <a:r>
              <a:rPr lang="en-IN" sz="5000" dirty="0">
                <a:latin typeface="Times Neue Roman" panose="020B0604020202020204" charset="0"/>
              </a:rPr>
              <a:t>MINI()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2240FE-CA24-7955-6FC5-CD8271715D6D}"/>
              </a:ext>
            </a:extLst>
          </p:cNvPr>
          <p:cNvSpPr/>
          <p:nvPr/>
        </p:nvSpPr>
        <p:spPr>
          <a:xfrm>
            <a:off x="10515600" y="2145367"/>
            <a:ext cx="3245448" cy="14653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>
                <a:latin typeface="Times Neue Roman" panose="020B0604020202020204" charset="0"/>
              </a:rPr>
              <a:t>VOID </a:t>
            </a:r>
          </a:p>
          <a:p>
            <a:pPr algn="ctr"/>
            <a:r>
              <a:rPr lang="en-IN" sz="5000" dirty="0">
                <a:latin typeface="Times Neue Roman" panose="020B0604020202020204" charset="0"/>
              </a:rPr>
              <a:t>SEDAN()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009074-EEEC-1F6B-695B-B3E9B81AC308}"/>
              </a:ext>
            </a:extLst>
          </p:cNvPr>
          <p:cNvSpPr/>
          <p:nvPr/>
        </p:nvSpPr>
        <p:spPr>
          <a:xfrm>
            <a:off x="14381197" y="2145367"/>
            <a:ext cx="3208964" cy="14653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5000" dirty="0">
                <a:latin typeface="Times Neue Roman" panose="020B0604020202020204" charset="0"/>
              </a:rPr>
              <a:t>VOID </a:t>
            </a:r>
          </a:p>
          <a:p>
            <a:pPr algn="ctr"/>
            <a:r>
              <a:rPr lang="en-IN" sz="5000" dirty="0">
                <a:latin typeface="Times Neue Roman" panose="020B0604020202020204" charset="0"/>
              </a:rPr>
              <a:t>SUV()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88DBAA-E615-D1E6-D82B-1EA02F0B4C74}"/>
              </a:ext>
            </a:extLst>
          </p:cNvPr>
          <p:cNvCxnSpPr>
            <a:cxnSpLocks/>
          </p:cNvCxnSpPr>
          <p:nvPr/>
        </p:nvCxnSpPr>
        <p:spPr>
          <a:xfrm>
            <a:off x="3413849" y="1714500"/>
            <a:ext cx="12594779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86629D-F779-98AD-6F91-A5C34D523D9E}"/>
              </a:ext>
            </a:extLst>
          </p:cNvPr>
          <p:cNvCxnSpPr>
            <a:cxnSpLocks/>
          </p:cNvCxnSpPr>
          <p:nvPr/>
        </p:nvCxnSpPr>
        <p:spPr>
          <a:xfrm>
            <a:off x="3413849" y="1714500"/>
            <a:ext cx="0" cy="430867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9D5518-B9D9-DCD1-4178-BE7B33D661DD}"/>
              </a:ext>
            </a:extLst>
          </p:cNvPr>
          <p:cNvCxnSpPr>
            <a:cxnSpLocks/>
          </p:cNvCxnSpPr>
          <p:nvPr/>
        </p:nvCxnSpPr>
        <p:spPr>
          <a:xfrm>
            <a:off x="7543800" y="1714500"/>
            <a:ext cx="0" cy="430867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43778A-DD32-0E3D-23E1-932E7341B20E}"/>
              </a:ext>
            </a:extLst>
          </p:cNvPr>
          <p:cNvCxnSpPr>
            <a:cxnSpLocks/>
          </p:cNvCxnSpPr>
          <p:nvPr/>
        </p:nvCxnSpPr>
        <p:spPr>
          <a:xfrm>
            <a:off x="12128860" y="1714500"/>
            <a:ext cx="0" cy="430867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8A3BFB-57E5-FF45-E411-A7A1181E7031}"/>
              </a:ext>
            </a:extLst>
          </p:cNvPr>
          <p:cNvCxnSpPr>
            <a:cxnSpLocks/>
          </p:cNvCxnSpPr>
          <p:nvPr/>
        </p:nvCxnSpPr>
        <p:spPr>
          <a:xfrm>
            <a:off x="16026459" y="1714500"/>
            <a:ext cx="0" cy="430867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68F518-7E0A-53F5-0AA8-439E7F40CEF1}"/>
              </a:ext>
            </a:extLst>
          </p:cNvPr>
          <p:cNvCxnSpPr>
            <a:cxnSpLocks/>
          </p:cNvCxnSpPr>
          <p:nvPr/>
        </p:nvCxnSpPr>
        <p:spPr>
          <a:xfrm>
            <a:off x="8724900" y="1343857"/>
            <a:ext cx="0" cy="370643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901839">
            <a:off x="-3005739" y="6577724"/>
            <a:ext cx="13558515" cy="4905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258DEB-348C-C5ED-2D04-0F6153A97DF0}"/>
              </a:ext>
            </a:extLst>
          </p:cNvPr>
          <p:cNvSpPr txBox="1"/>
          <p:nvPr/>
        </p:nvSpPr>
        <p:spPr>
          <a:xfrm>
            <a:off x="1295400" y="795667"/>
            <a:ext cx="10591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b="1" dirty="0">
                <a:solidFill>
                  <a:schemeClr val="bg1"/>
                </a:solidFill>
                <a:latin typeface="Times Neue Roman" panose="020B0604020202020204" charset="0"/>
              </a:rPr>
              <a:t>     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43C6B-29F1-924D-7BFE-9FA8938CEA6E}"/>
              </a:ext>
            </a:extLst>
          </p:cNvPr>
          <p:cNvSpPr txBox="1"/>
          <p:nvPr/>
        </p:nvSpPr>
        <p:spPr>
          <a:xfrm>
            <a:off x="5981700" y="5295900"/>
            <a:ext cx="118110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700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ue Roman" panose="020B0604020202020204" charset="0"/>
              </a:rPr>
              <a:t>WE CREATED A INTERFACE PAYMENT TO ACHIEVE ABSTRACTION (100%).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700" dirty="0">
              <a:solidFill>
                <a:schemeClr val="bg1"/>
              </a:solidFill>
              <a:latin typeface="Times Neue Roman" panose="020B060402020202020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700" dirty="0">
                <a:solidFill>
                  <a:schemeClr val="bg1"/>
                </a:solidFill>
                <a:latin typeface="Times Neue Roman" panose="020B0604020202020204" charset="0"/>
              </a:rPr>
              <a:t>IN THE INTERFACE PAYMENT , WE HAVE  METHODS WHICH ARE PUBLIC AND ABSTRACT BY DEFAULT WITH PARAMETERS.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700" dirty="0">
              <a:solidFill>
                <a:schemeClr val="bg1"/>
              </a:solidFill>
              <a:latin typeface="Times Neue Roman" panose="020B060402020202020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2700" dirty="0">
              <a:solidFill>
                <a:schemeClr val="bg1"/>
              </a:solidFill>
              <a:latin typeface="Times Neue Roman" panose="020B0604020202020204" charset="0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B01B4AF-97A3-8206-7943-B470ACF0E2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901839">
            <a:off x="-2853339" y="6730124"/>
            <a:ext cx="13558515" cy="49057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EA78C4-D8F3-785E-4BF9-3F09954146A5}"/>
              </a:ext>
            </a:extLst>
          </p:cNvPr>
          <p:cNvSpPr/>
          <p:nvPr/>
        </p:nvSpPr>
        <p:spPr>
          <a:xfrm>
            <a:off x="6591300" y="662859"/>
            <a:ext cx="5295900" cy="1518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Times Neue Roman" panose="020B0604020202020204" charset="0"/>
              </a:rPr>
              <a:t>INTERFACE PAYMENT</a:t>
            </a:r>
            <a:endParaRPr lang="en-IN" sz="5000" dirty="0">
              <a:latin typeface="Times Neue Roman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1458DE-59C1-EE3C-DE29-68BC23421FF9}"/>
              </a:ext>
            </a:extLst>
          </p:cNvPr>
          <p:cNvSpPr/>
          <p:nvPr/>
        </p:nvSpPr>
        <p:spPr>
          <a:xfrm>
            <a:off x="4953000" y="2955867"/>
            <a:ext cx="2590800" cy="13317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Times Neue Roman" panose="020B0604020202020204" charset="0"/>
              </a:rPr>
              <a:t>VOID</a:t>
            </a:r>
          </a:p>
          <a:p>
            <a:pPr algn="ctr"/>
            <a:r>
              <a:rPr lang="en-US" sz="5000" dirty="0">
                <a:latin typeface="Times Neue Roman" panose="020B0604020202020204" charset="0"/>
              </a:rPr>
              <a:t>GPAY()</a:t>
            </a:r>
            <a:endParaRPr lang="en-IN" sz="5000" dirty="0">
              <a:latin typeface="Times Neue Roman" panose="020B060402020202020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F129D-7BAF-472F-54AC-221E599A8841}"/>
              </a:ext>
            </a:extLst>
          </p:cNvPr>
          <p:cNvSpPr/>
          <p:nvPr/>
        </p:nvSpPr>
        <p:spPr>
          <a:xfrm>
            <a:off x="8407463" y="2952377"/>
            <a:ext cx="4267200" cy="13317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Times Neue Roman" panose="020B0604020202020204" charset="0"/>
              </a:rPr>
              <a:t>VOID</a:t>
            </a:r>
          </a:p>
          <a:p>
            <a:pPr algn="ctr"/>
            <a:r>
              <a:rPr lang="en-US" sz="5000" dirty="0">
                <a:latin typeface="Times Neue Roman" panose="020B0604020202020204" charset="0"/>
              </a:rPr>
              <a:t>PHONEPAY()</a:t>
            </a:r>
            <a:endParaRPr lang="en-IN" sz="5000" dirty="0">
              <a:latin typeface="Times Neue Roman" panose="020B060402020202020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03C176-D96F-98D5-A421-D6AEA6ED4239}"/>
              </a:ext>
            </a:extLst>
          </p:cNvPr>
          <p:cNvCxnSpPr>
            <a:cxnSpLocks/>
          </p:cNvCxnSpPr>
          <p:nvPr/>
        </p:nvCxnSpPr>
        <p:spPr>
          <a:xfrm>
            <a:off x="6591300" y="2486627"/>
            <a:ext cx="4686300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8E70BF-E4E4-9914-3E51-7514AAFB9C95}"/>
              </a:ext>
            </a:extLst>
          </p:cNvPr>
          <p:cNvCxnSpPr>
            <a:cxnSpLocks/>
          </p:cNvCxnSpPr>
          <p:nvPr/>
        </p:nvCxnSpPr>
        <p:spPr>
          <a:xfrm>
            <a:off x="6591300" y="2486627"/>
            <a:ext cx="0" cy="420824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100D64-4C51-1FCE-876A-BDF413AC0C06}"/>
              </a:ext>
            </a:extLst>
          </p:cNvPr>
          <p:cNvCxnSpPr>
            <a:cxnSpLocks/>
          </p:cNvCxnSpPr>
          <p:nvPr/>
        </p:nvCxnSpPr>
        <p:spPr>
          <a:xfrm>
            <a:off x="11277600" y="2497440"/>
            <a:ext cx="0" cy="420824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DF9B39-1346-3A0F-17BA-F630B35EB068}"/>
              </a:ext>
            </a:extLst>
          </p:cNvPr>
          <p:cNvCxnSpPr>
            <a:cxnSpLocks/>
          </p:cNvCxnSpPr>
          <p:nvPr/>
        </p:nvCxnSpPr>
        <p:spPr>
          <a:xfrm>
            <a:off x="8839200" y="2181826"/>
            <a:ext cx="0" cy="315614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A24BD1-F9D9-56F1-4593-C7FA88D04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C9A7D1-B48D-EF10-CF4C-D90B0AEABF31}"/>
              </a:ext>
            </a:extLst>
          </p:cNvPr>
          <p:cNvSpPr txBox="1"/>
          <p:nvPr/>
        </p:nvSpPr>
        <p:spPr>
          <a:xfrm>
            <a:off x="2362200" y="5019869"/>
            <a:ext cx="14554200" cy="1649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5875" algn="just">
              <a:lnSpc>
                <a:spcPct val="115000"/>
              </a:lnSpc>
              <a:spcAft>
                <a:spcPts val="35"/>
              </a:spcAft>
            </a:pPr>
            <a:r>
              <a:rPr lang="en-IN" sz="2800" dirty="0">
                <a:solidFill>
                  <a:schemeClr val="bg1"/>
                </a:solidFill>
                <a:effectLst/>
                <a:latin typeface="Times Neue Roman" panose="020B0604020202020204" charset="0"/>
                <a:ea typeface="Calibri" panose="020F0502020204030204" pitchFamily="34" charset="0"/>
              </a:rPr>
              <a:t>TH</a:t>
            </a:r>
            <a:r>
              <a:rPr lang="en-IN" sz="3000" dirty="0">
                <a:solidFill>
                  <a:schemeClr val="bg1"/>
                </a:solidFill>
                <a:latin typeface="Times Neue Roman" panose="020B0604020202020204" charset="0"/>
                <a:ea typeface="Calibri" panose="020F0502020204030204" pitchFamily="34" charset="0"/>
              </a:rPr>
              <a:t>IS ABSTRACT CLASS CONTAINS ONE UNDEFINED METHOD WITH PARAMETERS.</a:t>
            </a:r>
          </a:p>
          <a:p>
            <a:pPr marR="15875" algn="just">
              <a:lnSpc>
                <a:spcPct val="115000"/>
              </a:lnSpc>
              <a:spcAft>
                <a:spcPts val="35"/>
              </a:spcAft>
            </a:pPr>
            <a:r>
              <a:rPr lang="en-IN" sz="3000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ue Roman" panose="020B0604020202020204" charset="0"/>
                <a:ea typeface="Calibri" panose="020F0502020204030204" pitchFamily="34" charset="0"/>
              </a:rPr>
              <a:t>IN THIS CLASS ABSTRACTION IS SATISFIED USING ABSTRACT CLASS.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6462AF-8DD6-000B-95CE-B4DCC3FBAB77}"/>
              </a:ext>
            </a:extLst>
          </p:cNvPr>
          <p:cNvSpPr/>
          <p:nvPr/>
        </p:nvSpPr>
        <p:spPr>
          <a:xfrm>
            <a:off x="6591300" y="662859"/>
            <a:ext cx="5295900" cy="1518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Times Neue Roman" panose="020B0604020202020204" charset="0"/>
              </a:rPr>
              <a:t>ABSTRACT CLASS PTM</a:t>
            </a:r>
            <a:endParaRPr lang="en-IN" sz="5000" dirty="0">
              <a:latin typeface="Times Neue Roman" panose="020B060402020202020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DABC04-4CF4-3FC2-4993-831E539EE7DB}"/>
              </a:ext>
            </a:extLst>
          </p:cNvPr>
          <p:cNvSpPr/>
          <p:nvPr/>
        </p:nvSpPr>
        <p:spPr>
          <a:xfrm>
            <a:off x="7029450" y="2844685"/>
            <a:ext cx="4419600" cy="15189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Times Neue Roman" panose="020B0604020202020204" charset="0"/>
              </a:rPr>
              <a:t>CLASS PTM()</a:t>
            </a:r>
            <a:endParaRPr lang="en-IN" sz="5000" dirty="0">
              <a:latin typeface="Times Neue Roman" panose="020B060402020202020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DEDD44-4E78-3827-3625-AB93DCE7A066}"/>
              </a:ext>
            </a:extLst>
          </p:cNvPr>
          <p:cNvCxnSpPr>
            <a:cxnSpLocks/>
          </p:cNvCxnSpPr>
          <p:nvPr/>
        </p:nvCxnSpPr>
        <p:spPr>
          <a:xfrm>
            <a:off x="9067800" y="2181826"/>
            <a:ext cx="0" cy="662859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90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D8C7CD-E597-D3DB-A2E3-798ABF746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" y="0"/>
            <a:ext cx="18282583" cy="1028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19F310-ECC9-D46E-0B7F-1842EB65A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437691" cy="1043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C05AA8-7A0E-02DC-5909-A5FDC5A33E83}"/>
              </a:ext>
            </a:extLst>
          </p:cNvPr>
          <p:cNvSpPr txBox="1"/>
          <p:nvPr/>
        </p:nvSpPr>
        <p:spPr>
          <a:xfrm>
            <a:off x="290466" y="4307027"/>
            <a:ext cx="9448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700" dirty="0">
                <a:solidFill>
                  <a:schemeClr val="bg1"/>
                </a:solidFill>
                <a:latin typeface="Times Neue Roman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THIS CLASS IMPLEMENTS THE PREVIOUS INTERFACE PAYMENT AND ALSO OVERRIDES THE METHODS IN THIS CLASS PAYMENT2 WITH PARAMETERS.</a:t>
            </a:r>
          </a:p>
          <a:p>
            <a:endParaRPr lang="en-IN" sz="2700" dirty="0">
              <a:solidFill>
                <a:schemeClr val="bg1"/>
              </a:solidFill>
              <a:latin typeface="Times Neue Roman" panose="020B0604020202020204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700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ue Roman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THEREBY, RUNTIME POLYMORPHISM  AND INHERITANCE IS SATISFIED HERE  </a:t>
            </a:r>
            <a:r>
              <a:rPr lang="en-IN" sz="2700" b="1" i="1" u="sng" dirty="0">
                <a:solidFill>
                  <a:schemeClr val="bg1"/>
                </a:solidFill>
                <a:latin typeface="Times Neue Roman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.</a:t>
            </a:r>
          </a:p>
          <a:p>
            <a:endParaRPr lang="en-IN" sz="2700" b="1" i="1" u="sng" dirty="0">
              <a:solidFill>
                <a:schemeClr val="bg1"/>
              </a:solidFill>
              <a:latin typeface="Times Neue Roman" panose="020B0604020202020204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700" dirty="0">
                <a:solidFill>
                  <a:schemeClr val="bg1"/>
                </a:solidFill>
                <a:latin typeface="Times Neue Roman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VOID INTERNET_BANKING():  THIS METHOD IS GIVEN WITH SPECIFIC VALIDATIONS LIKE ACC NUM, IFSC CODE,PIN …..</a:t>
            </a:r>
          </a:p>
          <a:p>
            <a:endParaRPr lang="en-IN" sz="2700" dirty="0">
              <a:solidFill>
                <a:schemeClr val="bg1"/>
              </a:solidFill>
              <a:latin typeface="Times Neue Roman" panose="020B0604020202020204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700" dirty="0">
                <a:solidFill>
                  <a:schemeClr val="bg1"/>
                </a:solidFill>
                <a:effectLst/>
                <a:latin typeface="Times Neue Roman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VOID PAYMENT(): IN THIS ALL THE OTHER METHODS (GPAY,PHONEPAY,PAYTM,I_B) ARE INVOKED ACCORDING TO USERS CHOICE.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A58A19-C764-B636-E54C-26AF3E3B224D}"/>
              </a:ext>
            </a:extLst>
          </p:cNvPr>
          <p:cNvSpPr/>
          <p:nvPr/>
        </p:nvSpPr>
        <p:spPr>
          <a:xfrm>
            <a:off x="6553200" y="343176"/>
            <a:ext cx="3581400" cy="1332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Times Neue Roman" panose="020B0604020202020204" charset="0"/>
              </a:rPr>
              <a:t>CLASS  PAYMENT2</a:t>
            </a:r>
            <a:endParaRPr lang="en-IN" sz="5000" dirty="0">
              <a:latin typeface="Times Neue Roman" panose="020B060402020202020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ED7D08-1651-0451-26BE-4A2C8E1D2314}"/>
              </a:ext>
            </a:extLst>
          </p:cNvPr>
          <p:cNvSpPr/>
          <p:nvPr/>
        </p:nvSpPr>
        <p:spPr>
          <a:xfrm>
            <a:off x="457200" y="2363926"/>
            <a:ext cx="2590800" cy="13317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Times Neue Roman" panose="020B0604020202020204" charset="0"/>
              </a:rPr>
              <a:t>VOID</a:t>
            </a:r>
          </a:p>
          <a:p>
            <a:pPr algn="ctr"/>
            <a:r>
              <a:rPr lang="en-US" sz="5000" dirty="0">
                <a:latin typeface="Times Neue Roman" panose="020B0604020202020204" charset="0"/>
              </a:rPr>
              <a:t>GPAY()</a:t>
            </a:r>
            <a:endParaRPr lang="en-IN" sz="5000" dirty="0">
              <a:latin typeface="Times Neue Roman" panose="020B060402020202020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7B92CE-9E1E-7B13-96A4-54F1970624AA}"/>
              </a:ext>
            </a:extLst>
          </p:cNvPr>
          <p:cNvSpPr/>
          <p:nvPr/>
        </p:nvSpPr>
        <p:spPr>
          <a:xfrm>
            <a:off x="3657600" y="2363925"/>
            <a:ext cx="4267200" cy="13317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Times Neue Roman" panose="020B0604020202020204" charset="0"/>
              </a:rPr>
              <a:t>VOID</a:t>
            </a:r>
          </a:p>
          <a:p>
            <a:pPr algn="ctr"/>
            <a:r>
              <a:rPr lang="en-US" sz="5000" dirty="0">
                <a:latin typeface="Times Neue Roman" panose="020B0604020202020204" charset="0"/>
              </a:rPr>
              <a:t>PHONEPAY()</a:t>
            </a:r>
            <a:endParaRPr lang="en-IN" sz="5000" dirty="0">
              <a:latin typeface="Times Neue Roman" panose="020B060402020202020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97624F-84CA-CB40-22F2-268B3A48B3F6}"/>
              </a:ext>
            </a:extLst>
          </p:cNvPr>
          <p:cNvSpPr/>
          <p:nvPr/>
        </p:nvSpPr>
        <p:spPr>
          <a:xfrm>
            <a:off x="8366312" y="2363924"/>
            <a:ext cx="3213380" cy="13317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Times Neue Roman" panose="020B0604020202020204" charset="0"/>
              </a:rPr>
              <a:t>VOID</a:t>
            </a:r>
          </a:p>
          <a:p>
            <a:pPr algn="ctr"/>
            <a:r>
              <a:rPr lang="en-US" sz="5000" dirty="0">
                <a:latin typeface="Times Neue Roman" panose="020B0604020202020204" charset="0"/>
              </a:rPr>
              <a:t>PAYTM()</a:t>
            </a:r>
            <a:endParaRPr lang="en-IN" sz="5000" dirty="0">
              <a:latin typeface="Times Neue Roman" panose="020B060402020202020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7EB8C2-57FB-C4BD-41CF-9FD5FE2089A6}"/>
              </a:ext>
            </a:extLst>
          </p:cNvPr>
          <p:cNvSpPr/>
          <p:nvPr/>
        </p:nvSpPr>
        <p:spPr>
          <a:xfrm>
            <a:off x="12062012" y="2363924"/>
            <a:ext cx="4858404" cy="2093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Times Neue Roman" panose="020B0604020202020204" charset="0"/>
              </a:rPr>
              <a:t>VOID</a:t>
            </a:r>
          </a:p>
          <a:p>
            <a:pPr algn="ctr"/>
            <a:r>
              <a:rPr lang="en-US" sz="5000" dirty="0">
                <a:latin typeface="Times Neue Roman" panose="020B0604020202020204" charset="0"/>
              </a:rPr>
              <a:t>INTERNET_BANKING()</a:t>
            </a:r>
            <a:endParaRPr lang="en-IN" sz="5000" dirty="0">
              <a:latin typeface="Times Neue Roman" panose="020B060402020202020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8F32C8-595F-DBC8-70C3-7FB73795C7D3}"/>
              </a:ext>
            </a:extLst>
          </p:cNvPr>
          <p:cNvSpPr/>
          <p:nvPr/>
        </p:nvSpPr>
        <p:spPr>
          <a:xfrm>
            <a:off x="14097000" y="4686300"/>
            <a:ext cx="4188291" cy="13317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Times Neue Roman" panose="020B0604020202020204" charset="0"/>
              </a:rPr>
              <a:t>VOID</a:t>
            </a:r>
          </a:p>
          <a:p>
            <a:pPr algn="ctr"/>
            <a:r>
              <a:rPr lang="en-US" sz="5000" dirty="0">
                <a:latin typeface="Times Neue Roman" panose="020B0604020202020204" charset="0"/>
              </a:rPr>
              <a:t>PAYMENT()</a:t>
            </a:r>
            <a:endParaRPr lang="en-IN" sz="5000" dirty="0">
              <a:latin typeface="Times Neue Roman" panose="020B060402020202020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117F4B-7D65-53EA-C971-57EB8B4D6136}"/>
              </a:ext>
            </a:extLst>
          </p:cNvPr>
          <p:cNvCxnSpPr>
            <a:cxnSpLocks/>
          </p:cNvCxnSpPr>
          <p:nvPr/>
        </p:nvCxnSpPr>
        <p:spPr>
          <a:xfrm>
            <a:off x="2068922" y="1943100"/>
            <a:ext cx="12594779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E7BF32-FA4A-9F95-2099-8D2BA167E23E}"/>
              </a:ext>
            </a:extLst>
          </p:cNvPr>
          <p:cNvCxnSpPr>
            <a:cxnSpLocks/>
          </p:cNvCxnSpPr>
          <p:nvPr/>
        </p:nvCxnSpPr>
        <p:spPr>
          <a:xfrm>
            <a:off x="6019800" y="1943100"/>
            <a:ext cx="0" cy="420824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592395-391F-9537-D852-A0F5FAA53014}"/>
              </a:ext>
            </a:extLst>
          </p:cNvPr>
          <p:cNvCxnSpPr>
            <a:cxnSpLocks/>
          </p:cNvCxnSpPr>
          <p:nvPr/>
        </p:nvCxnSpPr>
        <p:spPr>
          <a:xfrm>
            <a:off x="2068922" y="1943100"/>
            <a:ext cx="0" cy="420824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6653A6D-CA3E-DC2B-7250-A2764982909E}"/>
              </a:ext>
            </a:extLst>
          </p:cNvPr>
          <p:cNvCxnSpPr>
            <a:cxnSpLocks/>
          </p:cNvCxnSpPr>
          <p:nvPr/>
        </p:nvCxnSpPr>
        <p:spPr>
          <a:xfrm>
            <a:off x="9525000" y="1943100"/>
            <a:ext cx="0" cy="420824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DD85AA-1118-CF5E-E5FD-54CAF0AAD9E6}"/>
              </a:ext>
            </a:extLst>
          </p:cNvPr>
          <p:cNvCxnSpPr>
            <a:cxnSpLocks/>
          </p:cNvCxnSpPr>
          <p:nvPr/>
        </p:nvCxnSpPr>
        <p:spPr>
          <a:xfrm>
            <a:off x="14659219" y="1943100"/>
            <a:ext cx="0" cy="420824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DD7FC3-E949-7F46-E9F9-0BE6FDBAB926}"/>
              </a:ext>
            </a:extLst>
          </p:cNvPr>
          <p:cNvCxnSpPr>
            <a:cxnSpLocks/>
          </p:cNvCxnSpPr>
          <p:nvPr/>
        </p:nvCxnSpPr>
        <p:spPr>
          <a:xfrm>
            <a:off x="17221200" y="1047750"/>
            <a:ext cx="0" cy="3638550"/>
          </a:xfrm>
          <a:prstGeom prst="straightConnector1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99B2F5-95F3-990D-08CD-134A2D77DD98}"/>
              </a:ext>
            </a:extLst>
          </p:cNvPr>
          <p:cNvCxnSpPr>
            <a:cxnSpLocks/>
          </p:cNvCxnSpPr>
          <p:nvPr/>
        </p:nvCxnSpPr>
        <p:spPr>
          <a:xfrm>
            <a:off x="10134600" y="1047750"/>
            <a:ext cx="7086600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05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604</Words>
  <Application>Microsoft Office PowerPoint</Application>
  <PresentationFormat>Custom</PresentationFormat>
  <Paragraphs>96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Courier New</vt:lpstr>
      <vt:lpstr>IBM Plex Sans</vt:lpstr>
      <vt:lpstr>Times Neue Roman Bold</vt:lpstr>
      <vt:lpstr>Be Vietnam Bold</vt:lpstr>
      <vt:lpstr>Cambria</vt:lpstr>
      <vt:lpstr>Times Neue Roman</vt:lpstr>
      <vt:lpstr>Calibri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 Business Presentation in Dark Blue Pink Abstract Tech Style</dc:title>
  <dc:creator>HP</dc:creator>
  <cp:lastModifiedBy>Pithani Jhansi</cp:lastModifiedBy>
  <cp:revision>55</cp:revision>
  <dcterms:created xsi:type="dcterms:W3CDTF">2006-08-16T00:00:00Z</dcterms:created>
  <dcterms:modified xsi:type="dcterms:W3CDTF">2023-10-13T17:20:17Z</dcterms:modified>
  <dc:identifier>DAFblNJCRCo</dc:identifier>
</cp:coreProperties>
</file>